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9"/>
  </p:notesMasterIdLst>
  <p:sldIdLst>
    <p:sldId id="256" r:id="rId2"/>
    <p:sldId id="260" r:id="rId3"/>
    <p:sldId id="257" r:id="rId4"/>
    <p:sldId id="258" r:id="rId5"/>
    <p:sldId id="259" r:id="rId6"/>
    <p:sldId id="262" r:id="rId7"/>
    <p:sldId id="263" r:id="rId8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6599A1-0CA3-4578-8D79-1E5FBBED8836}" type="datetimeFigureOut">
              <a:rPr lang="da-DK" smtClean="0"/>
              <a:t>07-11-2013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378915-D3C8-4FFB-B237-FAC4F5560C6A}" type="slidenum">
              <a:rPr lang="da-DK" smtClean="0"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07-11-2013</a:t>
            </a:r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Den globale dimension i uddannelserne</a:t>
            </a: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AFDA-212B-4F50-A6EE-08176BBE0FF6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07-11-2013</a:t>
            </a:r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Den globale dimension i uddannelserne</a:t>
            </a: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AFDA-212B-4F50-A6EE-08176BBE0FF6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07-11-2013</a:t>
            </a:r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Den globale dimension i uddannelserne</a:t>
            </a: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AFDA-212B-4F50-A6EE-08176BBE0FF6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07-11-2013</a:t>
            </a: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Den globale dimension i uddannelserne</a:t>
            </a: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AFDA-212B-4F50-A6EE-08176BBE0FF6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07-11-2013</a:t>
            </a:r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Den globale dimension i uddannelserne</a:t>
            </a:r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AFDA-212B-4F50-A6EE-08176BBE0FF6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07-11-2013</a:t>
            </a:r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Den globale dimension i uddannelserne</a:t>
            </a:r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AFDA-212B-4F50-A6EE-08176BBE0FF6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07-11-2013</a:t>
            </a:r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Den globale dimension i uddannelserne</a:t>
            </a:r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AFDA-212B-4F50-A6EE-08176BBE0FF6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07-11-2013</a:t>
            </a: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Den globale dimension i uddannelserne</a:t>
            </a: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AFDA-212B-4F50-A6EE-08176BBE0FF6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07-11-2013</a:t>
            </a: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Den globale dimension i uddannelserne</a:t>
            </a: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AFDA-212B-4F50-A6EE-08176BBE0FF6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07-11-2013</a:t>
            </a:r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Den globale dimension i uddannelserne</a:t>
            </a: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AFDA-212B-4F50-A6EE-08176BBE0FF6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07-11-2013</a:t>
            </a:r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Den globale dimension i uddannelserne</a:t>
            </a: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AFDA-212B-4F50-A6EE-08176BBE0FF6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a-DK" smtClean="0"/>
              <a:t>07-11-2013</a:t>
            </a:r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a-DK" smtClean="0"/>
              <a:t>Den globale dimension i uddannelserne</a:t>
            </a: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2DAFDA-212B-4F50-A6EE-08176BBE0FF6}" type="slidenum">
              <a:rPr lang="da-DK" smtClean="0"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463031"/>
            <a:ext cx="7772400" cy="1470025"/>
          </a:xfrm>
        </p:spPr>
        <p:txBody>
          <a:bodyPr>
            <a:normAutofit/>
          </a:bodyPr>
          <a:lstStyle/>
          <a:p>
            <a:r>
              <a:rPr lang="da-DK" sz="4800" b="1" dirty="0" smtClean="0"/>
              <a:t>Velkommen</a:t>
            </a:r>
            <a:endParaRPr lang="da-DK" sz="4800" b="1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 smtClean="0"/>
              <a:t>Den globale dimension i uddannelserne</a:t>
            </a:r>
          </a:p>
          <a:p>
            <a:endParaRPr lang="da-DK" sz="1300" dirty="0" smtClean="0"/>
          </a:p>
          <a:p>
            <a:r>
              <a:rPr lang="da-DK" dirty="0" smtClean="0"/>
              <a:t>7. november 2013</a:t>
            </a:r>
            <a:endParaRPr lang="da-DK" dirty="0"/>
          </a:p>
        </p:txBody>
      </p:sp>
      <p:pic>
        <p:nvPicPr>
          <p:cNvPr id="4" name="Billede 3" descr="timbuktu_cmy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64063" y="1268760"/>
            <a:ext cx="6615873" cy="10666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/>
          <a:lstStyle/>
          <a:p>
            <a:r>
              <a:rPr lang="da-DK" b="1" dirty="0" smtClean="0"/>
              <a:t>Del dine indtryk</a:t>
            </a:r>
            <a:endParaRPr lang="da-DK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2771800" y="1772816"/>
            <a:ext cx="3394720" cy="4525963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endParaRPr lang="da-DK" b="1" dirty="0" smtClean="0"/>
          </a:p>
          <a:p>
            <a:pPr algn="ctr">
              <a:buNone/>
            </a:pPr>
            <a:endParaRPr lang="da-DK" b="1" dirty="0"/>
          </a:p>
          <a:p>
            <a:pPr algn="ctr">
              <a:buNone/>
            </a:pPr>
            <a:endParaRPr lang="da-DK" b="1" dirty="0" smtClean="0"/>
          </a:p>
          <a:p>
            <a:pPr algn="ctr">
              <a:buNone/>
            </a:pPr>
            <a:r>
              <a:rPr lang="da-DK" b="1" dirty="0" smtClean="0"/>
              <a:t>Kode</a:t>
            </a:r>
            <a:r>
              <a:rPr lang="da-DK" b="1" dirty="0"/>
              <a:t>: </a:t>
            </a:r>
            <a:r>
              <a:rPr lang="da-DK" b="1" dirty="0" smtClean="0"/>
              <a:t>33921601</a:t>
            </a:r>
          </a:p>
          <a:p>
            <a:pPr lvl="0" algn="ctr">
              <a:buNone/>
            </a:pPr>
            <a:endParaRPr kumimoji="0" lang="da-DK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algn="ctr">
              <a:buNone/>
            </a:pPr>
            <a:endParaRPr lang="da-DK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algn="ctr">
              <a:buNone/>
            </a:pPr>
            <a:endParaRPr kumimoji="0" lang="da-DK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algn="ctr">
              <a:buNone/>
            </a:pPr>
            <a:r>
              <a:rPr kumimoji="0" lang="da-DK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#gloudd13</a:t>
            </a:r>
            <a:endParaRPr kumimoji="0" lang="da-DK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algn="ctr"/>
            <a:endParaRPr lang="da-DK" dirty="0"/>
          </a:p>
          <a:p>
            <a:pPr algn="ctr"/>
            <a:endParaRPr lang="da-DK" dirty="0"/>
          </a:p>
        </p:txBody>
      </p:sp>
      <p:pic>
        <p:nvPicPr>
          <p:cNvPr id="5" name="irc_mi" descr="http://cascade.uoregon.edu/spring2013/photos/twitter-icon.png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067944" y="4365104"/>
            <a:ext cx="833438" cy="84232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rc_mi" descr="http://www.jenkins-of-ewelme.org.uk/ewelme_technology/3g_in_ewelme/images/wireless-connection-icon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348880"/>
            <a:ext cx="1019175" cy="80930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07-11-2013</a:t>
            </a:r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Den globale dimension i uddannelserne</a:t>
            </a:r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AFDA-212B-4F50-A6EE-08176BBE0FF6}" type="slidenum">
              <a:rPr lang="da-DK" smtClean="0"/>
              <a:t>2</a:t>
            </a:fld>
            <a:endParaRPr lang="da-DK"/>
          </a:p>
        </p:txBody>
      </p:sp>
      <p:pic>
        <p:nvPicPr>
          <p:cNvPr id="10" name="Billede 9" descr="timbuktufonde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64288" y="260648"/>
            <a:ext cx="1656184" cy="2652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143000"/>
          </a:xfrm>
        </p:spPr>
        <p:txBody>
          <a:bodyPr/>
          <a:lstStyle/>
          <a:p>
            <a:r>
              <a:rPr lang="da-DK" b="1" dirty="0" smtClean="0"/>
              <a:t>Baggrunden</a:t>
            </a:r>
            <a:endParaRPr lang="da-DK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608512"/>
          </a:xfrm>
        </p:spPr>
        <p:txBody>
          <a:bodyPr>
            <a:normAutofit fontScale="70000" lnSpcReduction="20000"/>
          </a:bodyPr>
          <a:lstStyle/>
          <a:p>
            <a:r>
              <a:rPr lang="da-DK" dirty="0" smtClean="0"/>
              <a:t>”Det er vilkårligt, hvilke elever, der får del i den internationale dimension”</a:t>
            </a:r>
          </a:p>
          <a:p>
            <a:pPr>
              <a:buNone/>
            </a:pPr>
            <a:r>
              <a:rPr lang="da-DK" sz="2800" dirty="0"/>
              <a:t>	</a:t>
            </a:r>
            <a:r>
              <a:rPr lang="da-DK" sz="2500" i="1" dirty="0" smtClean="0"/>
              <a:t>Danmarks Evalueringsinstitut, 2003</a:t>
            </a:r>
          </a:p>
          <a:p>
            <a:pPr>
              <a:buNone/>
            </a:pPr>
            <a:endParaRPr lang="da-DK" sz="2500" dirty="0" smtClean="0"/>
          </a:p>
          <a:p>
            <a:r>
              <a:rPr lang="da-DK" dirty="0"/>
              <a:t> </a:t>
            </a:r>
            <a:r>
              <a:rPr lang="da-DK" dirty="0" smtClean="0"/>
              <a:t>”Udenrigsministeriet må tage initiativ til dialog med </a:t>
            </a:r>
            <a:r>
              <a:rPr lang="da-DK" dirty="0" err="1" smtClean="0"/>
              <a:t>UvM</a:t>
            </a:r>
            <a:r>
              <a:rPr lang="da-DK" dirty="0" smtClean="0"/>
              <a:t> og alle interesserede om den globale dimension i undervisningen på alle trin, herunder </a:t>
            </a:r>
            <a:r>
              <a:rPr lang="da-DK" dirty="0" err="1" smtClean="0"/>
              <a:t>NGO’ernes</a:t>
            </a:r>
            <a:r>
              <a:rPr lang="da-DK" dirty="0" smtClean="0"/>
              <a:t> rolle.” </a:t>
            </a:r>
          </a:p>
          <a:p>
            <a:pPr>
              <a:buNone/>
            </a:pPr>
            <a:r>
              <a:rPr lang="da-DK" sz="2500" dirty="0"/>
              <a:t>	</a:t>
            </a:r>
            <a:r>
              <a:rPr lang="da-DK" sz="2500" i="1" dirty="0" err="1" smtClean="0"/>
              <a:t>NGO-træffets</a:t>
            </a:r>
            <a:r>
              <a:rPr lang="da-DK" sz="2500" i="1" dirty="0" smtClean="0"/>
              <a:t> anbefaling 19. januar 2008</a:t>
            </a:r>
          </a:p>
          <a:p>
            <a:pPr>
              <a:buNone/>
            </a:pPr>
            <a:endParaRPr lang="da-DK" sz="2500" dirty="0"/>
          </a:p>
          <a:p>
            <a:r>
              <a:rPr lang="da-DK" dirty="0" smtClean="0"/>
              <a:t>”…statens </a:t>
            </a:r>
            <a:r>
              <a:rPr lang="da-DK" dirty="0"/>
              <a:t>politik på uddannelsesområdet </a:t>
            </a:r>
            <a:r>
              <a:rPr lang="da-DK" dirty="0" smtClean="0"/>
              <a:t>er usammenhængende</a:t>
            </a:r>
            <a:r>
              <a:rPr lang="da-DK" dirty="0"/>
              <a:t>. </a:t>
            </a:r>
            <a:r>
              <a:rPr lang="da-DK" dirty="0" smtClean="0"/>
              <a:t>I </a:t>
            </a:r>
            <a:r>
              <a:rPr lang="da-DK" dirty="0"/>
              <a:t>dag nævner læseplanerne globalisering. Der er intet krav om at elever skal forholde sig til fattigdom og </a:t>
            </a:r>
            <a:r>
              <a:rPr lang="da-DK" dirty="0" smtClean="0"/>
              <a:t>udviklingsdimensionen.” </a:t>
            </a:r>
            <a:r>
              <a:rPr lang="da-DK" i="1" dirty="0" smtClean="0"/>
              <a:t> </a:t>
            </a:r>
          </a:p>
          <a:p>
            <a:pPr>
              <a:buNone/>
            </a:pPr>
            <a:r>
              <a:rPr lang="da-DK" sz="2500" i="1" dirty="0"/>
              <a:t>	</a:t>
            </a:r>
            <a:r>
              <a:rPr lang="da-DK" sz="2500" i="1" dirty="0" smtClean="0"/>
              <a:t>Daværende formand for Danidas Oplysningsudvalg, Kim Carstensen i ”Udvikling” 02/2008</a:t>
            </a:r>
          </a:p>
          <a:p>
            <a:pPr>
              <a:buNone/>
            </a:pPr>
            <a:endParaRPr lang="da-DK" sz="2500" i="1" dirty="0" smtClean="0"/>
          </a:p>
          <a:p>
            <a:pPr>
              <a:buNone/>
            </a:pPr>
            <a:endParaRPr lang="da-DK" dirty="0"/>
          </a:p>
        </p:txBody>
      </p:sp>
      <p:pic>
        <p:nvPicPr>
          <p:cNvPr id="4" name="Billede 3" descr="timbuktufonde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64288" y="260648"/>
            <a:ext cx="1656184" cy="265292"/>
          </a:xfrm>
          <a:prstGeom prst="rect">
            <a:avLst/>
          </a:prstGeom>
        </p:spPr>
      </p:pic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07-11-2013</a:t>
            </a: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Den globale dimension i uddannelserne</a:t>
            </a: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AFDA-212B-4F50-A6EE-08176BBE0FF6}" type="slidenum">
              <a:rPr lang="da-DK" smtClean="0"/>
              <a:t>3</a:t>
            </a:fld>
            <a:endParaRPr lang="da-DK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557808"/>
            <a:ext cx="8229600" cy="1143000"/>
          </a:xfrm>
        </p:spPr>
        <p:txBody>
          <a:bodyPr/>
          <a:lstStyle/>
          <a:p>
            <a:r>
              <a:rPr lang="da-DK" b="1" dirty="0" smtClean="0"/>
              <a:t>Det har været på vej længe</a:t>
            </a:r>
            <a:endParaRPr lang="da-DK" b="1" dirty="0"/>
          </a:p>
        </p:txBody>
      </p:sp>
      <p:pic>
        <p:nvPicPr>
          <p:cNvPr id="8" name="Pladsholder til indhold 7" descr="Timbuktu Cirius seminar 09-11-0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 rot="20680087">
            <a:off x="103904" y="3899769"/>
            <a:ext cx="4216287" cy="2472193"/>
          </a:xfrm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673011">
            <a:off x="6085101" y="1763324"/>
            <a:ext cx="2393689" cy="2319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Billede 6" descr="timbuktufonde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64288" y="260648"/>
            <a:ext cx="1656184" cy="265292"/>
          </a:xfrm>
          <a:prstGeom prst="rect">
            <a:avLst/>
          </a:prstGeom>
        </p:spPr>
      </p:pic>
      <p:sp>
        <p:nvSpPr>
          <p:cNvPr id="9" name="Tekstboks 8"/>
          <p:cNvSpPr txBox="1"/>
          <p:nvPr/>
        </p:nvSpPr>
        <p:spPr>
          <a:xfrm>
            <a:off x="467544" y="1700808"/>
            <a:ext cx="576064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”Det er fortsat muligt for elever i folkeskoler og gymnasier at komme gennem skolen uden at blive undervist i lande, kulturer og globale relationer, som ligger uden for den vestlige verden”</a:t>
            </a:r>
          </a:p>
          <a:p>
            <a:pPr>
              <a:buNone/>
            </a:pPr>
            <a:r>
              <a:rPr lang="da-DK" sz="1200" i="1" dirty="0" smtClean="0"/>
              <a:t>”En fattigere u-landsoplysning”, Timbuktu Fondens analyse af dansk u-landsoplysning september  2008 </a:t>
            </a:r>
          </a:p>
          <a:p>
            <a:endParaRPr lang="da-DK" dirty="0" smtClean="0"/>
          </a:p>
          <a:p>
            <a:r>
              <a:rPr lang="da-DK" dirty="0" smtClean="0"/>
              <a:t>”Lav lobbyarbejde for at få de fattige lande på skemaet”</a:t>
            </a:r>
          </a:p>
          <a:p>
            <a:pPr>
              <a:buNone/>
            </a:pPr>
            <a:r>
              <a:rPr lang="da-DK" sz="1200" i="1" dirty="0" smtClean="0"/>
              <a:t>Timbuktu Fondens konference om fremtidens u-landsoplysning,</a:t>
            </a:r>
          </a:p>
          <a:p>
            <a:pPr>
              <a:buNone/>
            </a:pPr>
            <a:r>
              <a:rPr lang="da-DK" sz="1200" i="1" dirty="0" smtClean="0"/>
              <a:t>Christiansborg, 11. september 2008</a:t>
            </a:r>
            <a:endParaRPr lang="da-DK" sz="1200" dirty="0" smtClean="0"/>
          </a:p>
          <a:p>
            <a:pPr>
              <a:buNone/>
            </a:pPr>
            <a:endParaRPr lang="da-DK" i="1" dirty="0" smtClean="0"/>
          </a:p>
          <a:p>
            <a:r>
              <a:rPr lang="da-DK" dirty="0" smtClean="0"/>
              <a:t> </a:t>
            </a:r>
          </a:p>
          <a:p>
            <a:endParaRPr lang="da-DK" dirty="0"/>
          </a:p>
        </p:txBody>
      </p:sp>
      <p:sp>
        <p:nvSpPr>
          <p:cNvPr id="10" name="Tekstboks 9"/>
          <p:cNvSpPr txBox="1"/>
          <p:nvPr/>
        </p:nvSpPr>
        <p:spPr>
          <a:xfrm>
            <a:off x="4499992" y="4329678"/>
            <a:ext cx="446449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”Jeg er i dialog med Bertel Haarder om at gøre undervisningskrav om den globale dimension og udviklingstemaer formelle – og har inviteret en repræsentant for Undervisningsministeriet (chefkonsulent Jørn Skovsgaard) ind i oplysningsudvalget.”</a:t>
            </a:r>
          </a:p>
          <a:p>
            <a:pPr>
              <a:buNone/>
            </a:pPr>
            <a:r>
              <a:rPr lang="da-DK" sz="1200" i="1" dirty="0" smtClean="0"/>
              <a:t>Daværende </a:t>
            </a:r>
            <a:r>
              <a:rPr lang="da-DK" sz="1200" i="1" dirty="0" err="1" smtClean="0"/>
              <a:t>udvikl.min</a:t>
            </a:r>
            <a:r>
              <a:rPr lang="da-DK" sz="1200" i="1" dirty="0" smtClean="0"/>
              <a:t>. Ulla Tørnæs , </a:t>
            </a:r>
          </a:p>
          <a:p>
            <a:pPr>
              <a:buNone/>
            </a:pPr>
            <a:r>
              <a:rPr lang="da-DK" sz="1200" i="1" dirty="0" smtClean="0"/>
              <a:t>møde om oplysningsevalueringen, 5. februar 2009</a:t>
            </a:r>
            <a:endParaRPr lang="da-DK" sz="1400" dirty="0"/>
          </a:p>
        </p:txBody>
      </p:sp>
      <p:sp>
        <p:nvSpPr>
          <p:cNvPr id="11" name="Pladsholder til dato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07-11-2013</a:t>
            </a:r>
            <a:endParaRPr lang="da-DK"/>
          </a:p>
        </p:txBody>
      </p:sp>
      <p:sp>
        <p:nvSpPr>
          <p:cNvPr id="12" name="Pladsholder til sidefod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Den globale dimension i uddannelserne</a:t>
            </a:r>
            <a:endParaRPr lang="da-DK"/>
          </a:p>
        </p:txBody>
      </p:sp>
      <p:sp>
        <p:nvSpPr>
          <p:cNvPr id="13" name="Pladsholder til diasnumm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AFDA-212B-4F50-A6EE-08176BBE0FF6}" type="slidenum">
              <a:rPr lang="da-DK" smtClean="0"/>
              <a:t>4</a:t>
            </a:fld>
            <a:endParaRPr lang="da-D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7738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da-DK" b="1" dirty="0" smtClean="0"/>
              <a:t>Internationaliseringen der blev væk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67544" y="1772816"/>
            <a:ext cx="5688632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a-DK" sz="2400" dirty="0" smtClean="0"/>
              <a:t>”Der er fare for, at danske elever bliver delt mellem dem, der i løbet af deres skoletid får interkulturelle kompetencer, globalt udsyn og undervisning i flere fremmedsprog, og dem, der ikke får det.” </a:t>
            </a:r>
            <a:r>
              <a:rPr lang="da-DK" sz="2400" dirty="0"/>
              <a:t>	</a:t>
            </a:r>
            <a:r>
              <a:rPr lang="da-DK" sz="2400" dirty="0" smtClean="0"/>
              <a:t>		</a:t>
            </a:r>
            <a:r>
              <a:rPr lang="da-DK" sz="2400" i="1" dirty="0" smtClean="0"/>
              <a:t>(Maj 2010)</a:t>
            </a:r>
            <a:endParaRPr lang="da-DK" sz="2400" i="1" dirty="0" smtClean="0"/>
          </a:p>
          <a:p>
            <a:pPr marL="0" indent="0">
              <a:buNone/>
            </a:pPr>
            <a:endParaRPr lang="da-DK" sz="2400" dirty="0"/>
          </a:p>
          <a:p>
            <a:pPr marL="0" indent="0">
              <a:buNone/>
            </a:pPr>
            <a:r>
              <a:rPr lang="da-DK" sz="2400" b="1" dirty="0" smtClean="0"/>
              <a:t>Rådet </a:t>
            </a:r>
            <a:r>
              <a:rPr lang="da-DK" sz="2400" b="1" dirty="0" smtClean="0"/>
              <a:t>anbefalede, </a:t>
            </a:r>
            <a:r>
              <a:rPr lang="da-DK" sz="2400" b="1" dirty="0" smtClean="0"/>
              <a:t>at</a:t>
            </a:r>
          </a:p>
          <a:p>
            <a:r>
              <a:rPr lang="da-DK" sz="2400" i="1" dirty="0" smtClean="0"/>
              <a:t>folkeskolens formålsparagraf skal suppleres med den internationale dimension</a:t>
            </a:r>
          </a:p>
          <a:p>
            <a:r>
              <a:rPr lang="da-DK" sz="2400" i="1" dirty="0" smtClean="0"/>
              <a:t>bindende mål for det internationale tværgående emne</a:t>
            </a:r>
          </a:p>
          <a:p>
            <a:r>
              <a:rPr lang="da-DK" sz="2400" i="1" dirty="0" smtClean="0"/>
              <a:t>obligatorisk projektopgave i den internationale dimension på 8. klassetrin</a:t>
            </a:r>
            <a:endParaRPr lang="da-DK" dirty="0" smtClean="0"/>
          </a:p>
          <a:p>
            <a:endParaRPr lang="da-DK" dirty="0"/>
          </a:p>
        </p:txBody>
      </p:sp>
      <p:pic>
        <p:nvPicPr>
          <p:cNvPr id="4" name="Billede 3" descr="timbuktufonde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64288" y="260648"/>
            <a:ext cx="1656184" cy="265292"/>
          </a:xfrm>
          <a:prstGeom prst="rect">
            <a:avLst/>
          </a:prstGeom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679118">
            <a:off x="5818564" y="3333539"/>
            <a:ext cx="2966054" cy="2723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ladsholder til dato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07-11-2013</a:t>
            </a:r>
            <a:endParaRPr lang="da-DK"/>
          </a:p>
        </p:txBody>
      </p:sp>
      <p:sp>
        <p:nvSpPr>
          <p:cNvPr id="7" name="Pladsholder til sidefod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 smtClean="0"/>
              <a:t>Den globale dimension i uddannelserne</a:t>
            </a:r>
            <a:endParaRPr lang="da-DK" dirty="0"/>
          </a:p>
        </p:txBody>
      </p:sp>
      <p:sp>
        <p:nvSpPr>
          <p:cNvPr id="8" name="Pladsholder til dias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AFDA-212B-4F50-A6EE-08176BBE0FF6}" type="slidenum">
              <a:rPr lang="da-DK" smtClean="0"/>
              <a:t>5</a:t>
            </a:fld>
            <a:endParaRPr lang="da-D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143000"/>
          </a:xfrm>
        </p:spPr>
        <p:txBody>
          <a:bodyPr>
            <a:normAutofit/>
          </a:bodyPr>
          <a:lstStyle/>
          <a:p>
            <a:r>
              <a:rPr lang="da-DK" b="1" dirty="0" smtClean="0"/>
              <a:t>En regering der vil det globale</a:t>
            </a:r>
            <a:endParaRPr lang="da-DK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851920" y="1739949"/>
            <a:ext cx="4752528" cy="4425355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da-DK" sz="2800" dirty="0" smtClean="0"/>
              <a:t>	”Danmark </a:t>
            </a:r>
            <a:r>
              <a:rPr lang="da-DK" sz="2800" dirty="0"/>
              <a:t>skal være et åbent land, som bruger de muligheder, globaliseringen giver </a:t>
            </a:r>
            <a:r>
              <a:rPr lang="da-DK" sz="2800" dirty="0" smtClean="0"/>
              <a:t>os”</a:t>
            </a:r>
            <a:endParaRPr lang="da-DK" sz="2800" dirty="0"/>
          </a:p>
          <a:p>
            <a:pPr>
              <a:buNone/>
            </a:pPr>
            <a:endParaRPr lang="da-DK" sz="2800" dirty="0" smtClean="0"/>
          </a:p>
          <a:p>
            <a:pPr>
              <a:buNone/>
            </a:pPr>
            <a:r>
              <a:rPr lang="da-DK" sz="2800" dirty="0"/>
              <a:t>	</a:t>
            </a:r>
            <a:r>
              <a:rPr lang="da-DK" sz="2800" dirty="0" smtClean="0"/>
              <a:t>”</a:t>
            </a:r>
            <a:r>
              <a:rPr lang="da-DK" sz="2800" dirty="0" smtClean="0"/>
              <a:t>Regeringen vil styrke oplysningsarbejdet om forholdene i udviklingslandene og den danske udviklingsbistand”</a:t>
            </a:r>
            <a:endParaRPr lang="da-DK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67544" y="1772816"/>
            <a:ext cx="3171715" cy="4536504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1882-1FA3-4315-B13E-FB7B8D7DA567}" type="slidenum">
              <a:rPr lang="da-DK" smtClean="0"/>
              <a:pPr/>
              <a:t>6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Den globale dimension i uddannelserne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07-11-2013</a:t>
            </a:r>
            <a:endParaRPr lang="da-DK"/>
          </a:p>
        </p:txBody>
      </p:sp>
      <p:pic>
        <p:nvPicPr>
          <p:cNvPr id="8" name="Billede 7" descr="timbuktufonde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4288" y="260648"/>
            <a:ext cx="1656184" cy="2652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773832"/>
            <a:ext cx="8229600" cy="1143000"/>
          </a:xfrm>
        </p:spPr>
        <p:txBody>
          <a:bodyPr/>
          <a:lstStyle/>
          <a:p>
            <a:r>
              <a:rPr lang="da-DK" b="1" dirty="0" smtClean="0"/>
              <a:t>Læringskonsulenter på vej</a:t>
            </a:r>
            <a:endParaRPr lang="da-DK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497760" y="1988840"/>
            <a:ext cx="3322712" cy="4137323"/>
          </a:xfrm>
        </p:spPr>
        <p:txBody>
          <a:bodyPr>
            <a:normAutofit fontScale="92500" lnSpcReduction="10000"/>
          </a:bodyPr>
          <a:lstStyle/>
          <a:p>
            <a:r>
              <a:rPr lang="da-DK" sz="2000" dirty="0" smtClean="0"/>
              <a:t>Rådgivning og inspiration til kommuner og skoler</a:t>
            </a:r>
          </a:p>
          <a:p>
            <a:r>
              <a:rPr lang="da-DK" sz="2000" dirty="0" smtClean="0"/>
              <a:t>Udvikle nye metoder og materialer</a:t>
            </a:r>
          </a:p>
          <a:p>
            <a:r>
              <a:rPr lang="da-DK" sz="2000" dirty="0" smtClean="0"/>
              <a:t>Integrere den internationale dimension i undervisningen – på tværs af folkeskolens fag</a:t>
            </a:r>
          </a:p>
          <a:p>
            <a:pPr>
              <a:buNone/>
            </a:pPr>
            <a:r>
              <a:rPr lang="da-DK" sz="2000" i="1" dirty="0" smtClean="0"/>
              <a:t>	</a:t>
            </a:r>
          </a:p>
          <a:p>
            <a:pPr>
              <a:buNone/>
            </a:pPr>
            <a:r>
              <a:rPr lang="da-DK" sz="2000" i="1" dirty="0"/>
              <a:t>	</a:t>
            </a:r>
            <a:r>
              <a:rPr lang="da-DK" sz="2000" i="1" dirty="0" smtClean="0"/>
              <a:t>Udviklingsminister Christian Friis Bach og undervisningsminister Christine Antorini</a:t>
            </a:r>
          </a:p>
          <a:p>
            <a:pPr>
              <a:buNone/>
            </a:pPr>
            <a:r>
              <a:rPr lang="da-DK" sz="2000" i="1" dirty="0"/>
              <a:t>	</a:t>
            </a:r>
            <a:r>
              <a:rPr lang="da-DK" sz="2000" i="1" dirty="0" smtClean="0"/>
              <a:t>14. august 2013 i Politiken</a:t>
            </a:r>
            <a:endParaRPr lang="da-DK" sz="2000" i="1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07-11-2013</a:t>
            </a:r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Den globale dimension i uddannelserne</a:t>
            </a: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AFDA-212B-4F50-A6EE-08176BBE0FF6}" type="slidenum">
              <a:rPr lang="da-DK" smtClean="0"/>
              <a:t>7</a:t>
            </a:fld>
            <a:endParaRPr lang="da-DK"/>
          </a:p>
        </p:txBody>
      </p:sp>
      <p:pic>
        <p:nvPicPr>
          <p:cNvPr id="7" name="Billede 6" descr="timbuktufonde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64288" y="260648"/>
            <a:ext cx="1656184" cy="265292"/>
          </a:xfrm>
          <a:prstGeom prst="rect">
            <a:avLst/>
          </a:prstGeom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504202">
            <a:off x="163402" y="2140780"/>
            <a:ext cx="5385539" cy="4034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283</Words>
  <Application>Microsoft Office PowerPoint</Application>
  <PresentationFormat>Skærmshow (4:3)</PresentationFormat>
  <Paragraphs>70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7</vt:i4>
      </vt:variant>
    </vt:vector>
  </HeadingPairs>
  <TitlesOfParts>
    <vt:vector size="8" baseType="lpstr">
      <vt:lpstr>Kontortema</vt:lpstr>
      <vt:lpstr>Velkommen</vt:lpstr>
      <vt:lpstr>Del dine indtryk</vt:lpstr>
      <vt:lpstr>Baggrunden</vt:lpstr>
      <vt:lpstr>Det har været på vej længe</vt:lpstr>
      <vt:lpstr>Internationaliseringen der blev væk</vt:lpstr>
      <vt:lpstr>En regering der vil det globale</vt:lpstr>
      <vt:lpstr>Læringskonsulenter på vej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Thomas Ravn-Pedersen</dc:creator>
  <cp:lastModifiedBy>Thomas Ravn-Pedersen</cp:lastModifiedBy>
  <cp:revision>4</cp:revision>
  <dcterms:created xsi:type="dcterms:W3CDTF">2013-11-07T04:18:55Z</dcterms:created>
  <dcterms:modified xsi:type="dcterms:W3CDTF">2013-11-07T05:44:59Z</dcterms:modified>
</cp:coreProperties>
</file>