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2" r:id="rId3"/>
    <p:sldId id="259" r:id="rId4"/>
    <p:sldId id="297" r:id="rId5"/>
    <p:sldId id="298" r:id="rId6"/>
    <p:sldId id="299" r:id="rId7"/>
    <p:sldId id="300" r:id="rId8"/>
    <p:sldId id="301" r:id="rId9"/>
    <p:sldId id="268" r:id="rId10"/>
    <p:sldId id="303" r:id="rId11"/>
    <p:sldId id="305" r:id="rId12"/>
    <p:sldId id="304" r:id="rId13"/>
    <p:sldId id="306" r:id="rId14"/>
    <p:sldId id="307" r:id="rId15"/>
    <p:sldId id="308" r:id="rId16"/>
    <p:sldId id="295" r:id="rId17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944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A93A9-B006-41B5-97F3-A826B79568D9}" type="datetimeFigureOut">
              <a:rPr lang="da-DK" smtClean="0"/>
              <a:pPr/>
              <a:t>06-11-2013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E0DC0-7B35-4563-B65B-756EE931054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591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374-3FFB-4856-81E4-8A087E1C0C4E}" type="datetimeFigureOut">
              <a:rPr lang="da-DK" smtClean="0"/>
              <a:pPr/>
              <a:t>06-11-2013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208D-6C3E-4E02-81C5-9A2D59AC265F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618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374-3FFB-4856-81E4-8A087E1C0C4E}" type="datetimeFigureOut">
              <a:rPr lang="da-DK" smtClean="0"/>
              <a:pPr/>
              <a:t>06-11-2013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208D-6C3E-4E02-81C5-9A2D59AC265F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592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374-3FFB-4856-81E4-8A087E1C0C4E}" type="datetimeFigureOut">
              <a:rPr lang="da-DK" smtClean="0"/>
              <a:pPr/>
              <a:t>06-11-2013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208D-6C3E-4E02-81C5-9A2D59AC265F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262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374-3FFB-4856-81E4-8A087E1C0C4E}" type="datetimeFigureOut">
              <a:rPr lang="da-DK" smtClean="0"/>
              <a:pPr/>
              <a:t>06-11-2013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208D-6C3E-4E02-81C5-9A2D59AC265F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952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374-3FFB-4856-81E4-8A087E1C0C4E}" type="datetimeFigureOut">
              <a:rPr lang="da-DK" smtClean="0"/>
              <a:pPr/>
              <a:t>06-11-2013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208D-6C3E-4E02-81C5-9A2D59AC265F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388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374-3FFB-4856-81E4-8A087E1C0C4E}" type="datetimeFigureOut">
              <a:rPr lang="da-DK" smtClean="0"/>
              <a:pPr/>
              <a:t>06-11-2013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208D-6C3E-4E02-81C5-9A2D59AC265F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090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374-3FFB-4856-81E4-8A087E1C0C4E}" type="datetimeFigureOut">
              <a:rPr lang="da-DK" smtClean="0"/>
              <a:pPr/>
              <a:t>06-11-2013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208D-6C3E-4E02-81C5-9A2D59AC265F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36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374-3FFB-4856-81E4-8A087E1C0C4E}" type="datetimeFigureOut">
              <a:rPr lang="da-DK" smtClean="0"/>
              <a:pPr/>
              <a:t>06-11-2013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208D-6C3E-4E02-81C5-9A2D59AC265F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71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374-3FFB-4856-81E4-8A087E1C0C4E}" type="datetimeFigureOut">
              <a:rPr lang="da-DK" smtClean="0"/>
              <a:pPr/>
              <a:t>06-11-2013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208D-6C3E-4E02-81C5-9A2D59AC265F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966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374-3FFB-4856-81E4-8A087E1C0C4E}" type="datetimeFigureOut">
              <a:rPr lang="da-DK" smtClean="0"/>
              <a:pPr/>
              <a:t>06-11-2013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208D-6C3E-4E02-81C5-9A2D59AC265F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025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374-3FFB-4856-81E4-8A087E1C0C4E}" type="datetimeFigureOut">
              <a:rPr lang="da-DK" smtClean="0"/>
              <a:pPr/>
              <a:t>06-11-2013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F208D-6C3E-4E02-81C5-9A2D59AC265F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083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DB374-3FFB-4856-81E4-8A087E1C0C4E}" type="datetimeFigureOut">
              <a:rPr lang="da-DK" smtClean="0"/>
              <a:pPr/>
              <a:t>06-11-2013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208D-6C3E-4E02-81C5-9A2D59AC265F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54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da-DK" sz="4000" b="1" dirty="0" smtClean="0"/>
              <a:t>Tredje planet fra solen</a:t>
            </a:r>
            <a:r>
              <a:rPr lang="da-DK" sz="4000" dirty="0" smtClean="0"/>
              <a:t/>
            </a:r>
            <a:br>
              <a:rPr lang="da-DK" sz="4000" dirty="0" smtClean="0"/>
            </a:br>
            <a:r>
              <a:rPr lang="da-DK" sz="4000" dirty="0" smtClean="0"/>
              <a:t/>
            </a:r>
            <a:br>
              <a:rPr lang="da-DK" sz="4000" dirty="0" smtClean="0"/>
            </a:br>
            <a:r>
              <a:rPr lang="da-DK" sz="4000" dirty="0" smtClean="0"/>
              <a:t>Internationalisering i Brøndby Kommune og på Brøndby Strand Skole</a:t>
            </a:r>
            <a:br>
              <a:rPr lang="da-DK" sz="4000" dirty="0" smtClean="0"/>
            </a:br>
            <a:endParaRPr lang="da-DK" sz="40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Tx/>
              <a:buChar char="-"/>
            </a:pPr>
            <a:r>
              <a:rPr lang="da-DK" sz="2800" i="1" dirty="0" smtClean="0">
                <a:solidFill>
                  <a:schemeClr val="tx1"/>
                </a:solidFill>
              </a:rPr>
              <a:t>Hvor står vi nu, og hvor er vi på vej hen?</a:t>
            </a:r>
          </a:p>
          <a:p>
            <a:endParaRPr lang="da-DK" sz="2800" i="1" dirty="0" smtClean="0"/>
          </a:p>
          <a:p>
            <a:endParaRPr lang="da-DK" sz="1400" i="1" dirty="0" smtClean="0"/>
          </a:p>
          <a:p>
            <a:r>
              <a:rPr lang="da-DK" sz="1400" i="1" dirty="0" smtClean="0"/>
              <a:t>Timbuktufonden</a:t>
            </a:r>
          </a:p>
          <a:p>
            <a:r>
              <a:rPr lang="da-DK" sz="1400" i="1" dirty="0" smtClean="0"/>
              <a:t>Konference om den globale dimension i uddannelserne 7. november 2013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7545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936" y="273050"/>
            <a:ext cx="4608512" cy="491654"/>
          </a:xfrm>
        </p:spPr>
        <p:txBody>
          <a:bodyPr>
            <a:noAutofit/>
          </a:bodyPr>
          <a:lstStyle/>
          <a:p>
            <a:r>
              <a:rPr lang="da-DK" sz="3200" dirty="0" smtClean="0"/>
              <a:t>Projektemner 4. -6. kl.</a:t>
            </a:r>
            <a:endParaRPr lang="da-DK" sz="32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39552" y="0"/>
            <a:ext cx="3008313" cy="6858000"/>
          </a:xfrm>
        </p:spPr>
        <p:txBody>
          <a:bodyPr>
            <a:noAutofit/>
          </a:bodyPr>
          <a:lstStyle/>
          <a:p>
            <a:r>
              <a:rPr lang="da-DK" sz="2400" dirty="0" smtClean="0"/>
              <a:t>Klassens verdenskort</a:t>
            </a:r>
          </a:p>
          <a:p>
            <a:r>
              <a:rPr lang="da-DK" sz="2400" dirty="0" smtClean="0"/>
              <a:t>Rejser  og ferier</a:t>
            </a:r>
          </a:p>
          <a:p>
            <a:r>
              <a:rPr lang="da-DK" sz="2400" dirty="0" smtClean="0"/>
              <a:t>Lokale gæstelærere</a:t>
            </a:r>
          </a:p>
          <a:p>
            <a:r>
              <a:rPr lang="da-DK" sz="2400" dirty="0" smtClean="0"/>
              <a:t>Spil fra og om andre lande</a:t>
            </a:r>
          </a:p>
          <a:p>
            <a:r>
              <a:rPr lang="da-DK" sz="2400" dirty="0" smtClean="0"/>
              <a:t>Vikingerne – fælles historie</a:t>
            </a:r>
          </a:p>
          <a:p>
            <a:r>
              <a:rPr lang="da-DK" sz="2400" dirty="0" smtClean="0"/>
              <a:t>Gæt et land – landekufferter</a:t>
            </a:r>
          </a:p>
          <a:p>
            <a:r>
              <a:rPr lang="da-DK" sz="2400" dirty="0" smtClean="0"/>
              <a:t>Verdens ansigter – litteratur, kunst, musik</a:t>
            </a:r>
          </a:p>
          <a:p>
            <a:r>
              <a:rPr lang="da-DK" sz="2400" dirty="0" smtClean="0"/>
              <a:t>Spor fra andre lande i vores dagligliv</a:t>
            </a:r>
          </a:p>
          <a:p>
            <a:r>
              <a:rPr lang="da-DK" sz="2400" dirty="0" smtClean="0"/>
              <a:t>International matematik – et fælles verdenssprog</a:t>
            </a:r>
          </a:p>
          <a:p>
            <a:r>
              <a:rPr lang="da-DK" sz="2400" dirty="0" smtClean="0"/>
              <a:t>Børns rettigheder</a:t>
            </a: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13" y="1611598"/>
            <a:ext cx="4230624" cy="3176016"/>
          </a:xfrm>
        </p:spPr>
      </p:pic>
    </p:spTree>
    <p:extLst>
      <p:ext uri="{BB962C8B-B14F-4D97-AF65-F5344CB8AC3E}">
        <p14:creationId xmlns:p14="http://schemas.microsoft.com/office/powerpoint/2010/main" val="18276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Mål 7. – 9. klassetrin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altLang="da-DK" sz="2400" dirty="0" smtClean="0"/>
              <a:t>At eleverne</a:t>
            </a:r>
          </a:p>
          <a:p>
            <a:r>
              <a:rPr lang="da-DK" altLang="da-DK" sz="2400" dirty="0" smtClean="0"/>
              <a:t>Får viden om EU og de muligheder, de har som unge i Europa</a:t>
            </a:r>
          </a:p>
          <a:p>
            <a:r>
              <a:rPr lang="da-DK" altLang="da-DK" sz="2400" dirty="0" smtClean="0"/>
              <a:t>Får kendskab til miljømæssige udfordringer</a:t>
            </a:r>
          </a:p>
          <a:p>
            <a:r>
              <a:rPr lang="da-DK" altLang="da-DK" sz="2400" dirty="0" smtClean="0"/>
              <a:t>Får kendskab samspillet mellem egen kultur og andre kulturer samt sætte denne viden i perspektiv</a:t>
            </a:r>
          </a:p>
          <a:p>
            <a:r>
              <a:rPr lang="da-DK" altLang="da-DK" sz="2400" dirty="0" smtClean="0"/>
              <a:t>Kan kommunikere mundtligt og skriftligt gennem digitale medier</a:t>
            </a:r>
          </a:p>
          <a:p>
            <a:r>
              <a:rPr lang="da-DK" altLang="da-DK" sz="2400" dirty="0" smtClean="0"/>
              <a:t>Kan anvende engelsk som et internationalt kommunikationsmiddel</a:t>
            </a:r>
          </a:p>
          <a:p>
            <a:r>
              <a:rPr lang="da-DK" altLang="da-DK" sz="2400" dirty="0" smtClean="0"/>
              <a:t>Bliver vidende om fordeling af rige og fattige regioner i verden</a:t>
            </a:r>
          </a:p>
          <a:p>
            <a:r>
              <a:rPr lang="da-DK" altLang="da-DK" sz="2400" dirty="0" smtClean="0"/>
              <a:t>Får viden om internationale aftaler og om organisationer, som Danmark deltager i og deres betydning for samarbejde og konfliktløsning globalt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7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Idékatalog til internationalisering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altLang="da-DK" sz="2400" dirty="0" smtClean="0"/>
              <a:t>Temaer</a:t>
            </a:r>
          </a:p>
          <a:p>
            <a:r>
              <a:rPr lang="da-DK" altLang="da-DK" sz="2400" dirty="0" smtClean="0"/>
              <a:t>Synlighed på skolen</a:t>
            </a:r>
          </a:p>
          <a:p>
            <a:r>
              <a:rPr lang="da-DK" altLang="da-DK" sz="2400" dirty="0" smtClean="0"/>
              <a:t>Idéer til temaer</a:t>
            </a:r>
          </a:p>
          <a:p>
            <a:r>
              <a:rPr lang="da-DK" altLang="da-DK" sz="2400" dirty="0" smtClean="0"/>
              <a:t>Idéer til korte undervisningsforløb</a:t>
            </a:r>
          </a:p>
          <a:p>
            <a:r>
              <a:rPr lang="da-DK" altLang="da-DK" sz="2400" dirty="0" smtClean="0"/>
              <a:t>Idéer til emneuger</a:t>
            </a:r>
          </a:p>
          <a:p>
            <a:r>
              <a:rPr lang="da-DK" altLang="da-DK" sz="2400" dirty="0" smtClean="0"/>
              <a:t>Interkulturelle øvelser</a:t>
            </a:r>
          </a:p>
          <a:p>
            <a:r>
              <a:rPr lang="da-DK" altLang="da-DK" sz="2400" dirty="0" smtClean="0"/>
              <a:t>Internationalt samarbejde</a:t>
            </a:r>
          </a:p>
          <a:p>
            <a:r>
              <a:rPr lang="da-DK" altLang="da-DK" sz="2400" dirty="0" smtClean="0"/>
              <a:t>Venskabsbysamarbejde</a:t>
            </a:r>
          </a:p>
          <a:p>
            <a:r>
              <a:rPr lang="da-DK" altLang="da-DK" sz="2400" dirty="0" smtClean="0"/>
              <a:t>Gæstelærere</a:t>
            </a:r>
          </a:p>
          <a:p>
            <a:r>
              <a:rPr lang="da-DK" altLang="da-DK" sz="2400" dirty="0" smtClean="0"/>
              <a:t>Forældresamarbejde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3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936104"/>
          </a:xfrm>
        </p:spPr>
        <p:txBody>
          <a:bodyPr>
            <a:noAutofit/>
          </a:bodyPr>
          <a:lstStyle/>
          <a:p>
            <a:r>
              <a:rPr lang="da-DK" sz="3200" b="1" dirty="0" smtClean="0"/>
              <a:t>Hvordan er det så gået med internationaliseringen i Brøndby?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92500" lnSpcReduction="20000"/>
          </a:bodyPr>
          <a:lstStyle/>
          <a:p>
            <a:r>
              <a:rPr lang="da-DK" dirty="0" smtClean="0"/>
              <a:t>Udfordringer ved fusionen i 2010. At få alle med.</a:t>
            </a:r>
          </a:p>
          <a:p>
            <a:r>
              <a:rPr lang="da-DK" dirty="0" smtClean="0"/>
              <a:t>Behov for synlighed i udviklingsplaner, hjemmeside, principper. </a:t>
            </a:r>
          </a:p>
          <a:p>
            <a:r>
              <a:rPr lang="da-DK" dirty="0" smtClean="0"/>
              <a:t>Behov for aktiv støtte fra ledelse.</a:t>
            </a:r>
            <a:endParaRPr lang="da-DK" dirty="0"/>
          </a:p>
          <a:p>
            <a:r>
              <a:rPr lang="da-DK" dirty="0" smtClean="0"/>
              <a:t>Kommunen gav støtte til særlig fokus på engelsk</a:t>
            </a:r>
          </a:p>
          <a:p>
            <a:r>
              <a:rPr lang="da-DK" dirty="0" smtClean="0"/>
              <a:t>Netværk mellem skolerne fortsat. Halvårlige møder med udveksling af ny viden og erfaringer. Stadig med konsulentbistand.</a:t>
            </a:r>
          </a:p>
          <a:p>
            <a:r>
              <a:rPr lang="da-DK" dirty="0" smtClean="0"/>
              <a:t>Fælles deltagelse i ESP (European Studies Program)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58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Autofit/>
          </a:bodyPr>
          <a:lstStyle/>
          <a:p>
            <a:r>
              <a:rPr lang="da-DK" sz="3200" b="1" dirty="0" smtClean="0"/>
              <a:t>Brøndby Strand Skole som eksempel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b="1" dirty="0" smtClean="0"/>
              <a:t>TESS – tidlig engelsk sprogstart. </a:t>
            </a:r>
          </a:p>
          <a:p>
            <a:pPr marL="0" indent="0">
              <a:buNone/>
            </a:pPr>
            <a:r>
              <a:rPr lang="da-DK" dirty="0" smtClean="0"/>
              <a:t>Engelsk integreret med billedkunst og musik for alle i 1. og 2. klasse i tre ugentlige lektioner med to lærere. </a:t>
            </a:r>
          </a:p>
          <a:p>
            <a:pPr marL="0" indent="0">
              <a:buNone/>
            </a:pPr>
            <a:r>
              <a:rPr lang="da-DK" dirty="0" smtClean="0"/>
              <a:t>Inspiration herfra til tidlig tysk og fransk næste år.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39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Autofit/>
          </a:bodyPr>
          <a:lstStyle/>
          <a:p>
            <a:r>
              <a:rPr lang="da-DK" sz="3200" b="1" dirty="0" smtClean="0"/>
              <a:t>Internationalisering som skolens profil på Brøndby Strand Skole 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da-DK" sz="2800" dirty="0" smtClean="0"/>
              <a:t>Det skal ses som en ressource for alle, at vi har mange forskellige, traditioner, kulturer og sprog</a:t>
            </a:r>
            <a:endParaRPr lang="da-DK" sz="2800" dirty="0"/>
          </a:p>
          <a:p>
            <a:r>
              <a:rPr lang="da-DK" sz="2800" dirty="0" smtClean="0"/>
              <a:t>FN-dag, International læsedag, European Language Day</a:t>
            </a:r>
          </a:p>
          <a:p>
            <a:r>
              <a:rPr lang="da-DK" sz="2800" dirty="0" smtClean="0"/>
              <a:t>Bruge venskabsskoler kreativt </a:t>
            </a:r>
          </a:p>
          <a:p>
            <a:r>
              <a:rPr lang="da-DK" sz="2800" dirty="0" smtClean="0"/>
              <a:t>European Studies Program</a:t>
            </a:r>
          </a:p>
          <a:p>
            <a:r>
              <a:rPr lang="da-DK" sz="2800" dirty="0" smtClean="0"/>
              <a:t>Internationale koordinatorer på begge afdelinger</a:t>
            </a:r>
          </a:p>
          <a:p>
            <a:r>
              <a:rPr lang="da-DK" sz="2800" dirty="0" smtClean="0"/>
              <a:t>Comenius lærere – Comenius projekter</a:t>
            </a:r>
          </a:p>
          <a:p>
            <a:r>
              <a:rPr lang="da-DK" sz="2800" dirty="0" smtClean="0"/>
              <a:t>Global fokus i bl. a. temauger og meget andet</a:t>
            </a:r>
          </a:p>
          <a:p>
            <a:pPr marL="0" indent="0">
              <a:buNone/>
            </a:pPr>
            <a:endParaRPr lang="da-DK" sz="2400" dirty="0" smtClean="0"/>
          </a:p>
          <a:p>
            <a:endParaRPr lang="da-DK" sz="2800" dirty="0" smtClean="0"/>
          </a:p>
          <a:p>
            <a:endParaRPr lang="da-DK" sz="2800" dirty="0" smtClean="0"/>
          </a:p>
          <a:p>
            <a:endParaRPr lang="da-DK" sz="2800" dirty="0" smtClean="0"/>
          </a:p>
          <a:p>
            <a:endParaRPr lang="da-DK" sz="2800" dirty="0" smtClean="0"/>
          </a:p>
          <a:p>
            <a:endParaRPr lang="da-DK" sz="2800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01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Rødder og fællesskab</a:t>
            </a:r>
            <a:endParaRPr lang="da-DK" sz="2800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87" y="273050"/>
            <a:ext cx="3902075" cy="5853113"/>
          </a:xfrm>
        </p:spPr>
      </p:pic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da-DK" dirty="0" smtClean="0"/>
          </a:p>
          <a:p>
            <a:r>
              <a:rPr lang="da-DK" sz="2400" dirty="0" smtClean="0"/>
              <a:t>Udsnit af vægudsmykning fra temaarbejde om identitet for 4. – 8. klasse på Brøndby Strand Skole oktober 2013.</a:t>
            </a:r>
          </a:p>
          <a:p>
            <a:endParaRPr lang="da-DK" sz="2400" dirty="0"/>
          </a:p>
          <a:p>
            <a:r>
              <a:rPr lang="da-DK" sz="2400" dirty="0" smtClean="0"/>
              <a:t>Skolen har et meget stort antal elever med anden kulturel baggrund end dansk.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2933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Tredje planet fra solen</a:t>
            </a:r>
            <a:endParaRPr lang="da-DK" dirty="0"/>
          </a:p>
        </p:txBody>
      </p:sp>
      <p:pic>
        <p:nvPicPr>
          <p:cNvPr id="5" name="Pladsholder til billed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r="5417"/>
          <a:stretch>
            <a:fillRect/>
          </a:stretch>
        </p:blipFill>
        <p:spPr/>
      </p:pic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 smtClean="0"/>
              <a:t>Elevrådsprojekt om internationalisering </a:t>
            </a:r>
            <a:r>
              <a:rPr lang="da-DK" smtClean="0"/>
              <a:t>og medborgerskab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92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Pladsholder til indhold 2"/>
          <p:cNvSpPr>
            <a:spLocks noGrp="1"/>
          </p:cNvSpPr>
          <p:nvPr>
            <p:ph idx="1"/>
          </p:nvPr>
        </p:nvSpPr>
        <p:spPr>
          <a:xfrm>
            <a:off x="323850" y="1485900"/>
            <a:ext cx="8343900" cy="4849813"/>
          </a:xfrm>
        </p:spPr>
        <p:txBody>
          <a:bodyPr/>
          <a:lstStyle/>
          <a:p>
            <a:r>
              <a:rPr lang="da-DK" sz="2800" dirty="0" smtClean="0">
                <a:ea typeface="ＭＳ Ｐゴシック"/>
                <a:cs typeface="ＭＳ Ｐゴシック"/>
              </a:rPr>
              <a:t>Internationalt uddannelsesprojekt i Brøndby 2008-10 for at løfte skolerne i forhold til internationalisering</a:t>
            </a:r>
          </a:p>
          <a:p>
            <a:r>
              <a:rPr lang="da-DK" sz="2800" dirty="0" smtClean="0">
                <a:ea typeface="ＭＳ Ｐゴシック"/>
                <a:cs typeface="ＭＳ Ｐゴシック"/>
              </a:rPr>
              <a:t>International læseplan for internationalisering maj 2010</a:t>
            </a:r>
          </a:p>
          <a:p>
            <a:r>
              <a:rPr lang="da-DK" sz="2800" dirty="0" smtClean="0">
                <a:ea typeface="ＭＳ Ｐゴシック"/>
                <a:cs typeface="ＭＳ Ｐゴシック"/>
              </a:rPr>
              <a:t>Kommunalt netværk for udvikling af den globale dimension i undervisningen</a:t>
            </a:r>
          </a:p>
          <a:p>
            <a:r>
              <a:rPr lang="da-DK" sz="2800" dirty="0" smtClean="0">
                <a:ea typeface="ＭＳ Ｐゴシック"/>
                <a:cs typeface="ＭＳ Ｐゴシック"/>
              </a:rPr>
              <a:t>Brøndby Strand Skole som eksempel, herunder TESS, tidlig engelsk sprogstart. </a:t>
            </a:r>
          </a:p>
          <a:p>
            <a:r>
              <a:rPr lang="da-DK" sz="2800" dirty="0" smtClean="0">
                <a:ea typeface="ＭＳ Ｐゴシック"/>
                <a:cs typeface="ＭＳ Ｐゴシック"/>
              </a:rPr>
              <a:t>Overvejelser, udfordringer, fremtid med ny reform</a:t>
            </a:r>
          </a:p>
          <a:p>
            <a:endParaRPr lang="da-DK" sz="2800" dirty="0">
              <a:ea typeface="ＭＳ Ｐゴシック"/>
              <a:cs typeface="ＭＳ Ｐゴシック"/>
            </a:endParaRPr>
          </a:p>
          <a:p>
            <a:endParaRPr lang="da-DK" sz="2800" dirty="0" smtClean="0">
              <a:ea typeface="ＭＳ Ｐゴシック"/>
              <a:cs typeface="ＭＳ Ｐゴシック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 smtClean="0">
                <a:ea typeface="ＭＳ Ｐゴシック"/>
                <a:cs typeface="ＭＳ Ｐゴシック"/>
              </a:rPr>
              <a:t>Det vil jeg komme ind på</a:t>
            </a:r>
            <a:endParaRPr lang="da-DK" sz="3600" b="1" dirty="0"/>
          </a:p>
        </p:txBody>
      </p:sp>
    </p:spTree>
    <p:extLst>
      <p:ext uri="{BB962C8B-B14F-4D97-AF65-F5344CB8AC3E}">
        <p14:creationId xmlns:p14="http://schemas.microsoft.com/office/powerpoint/2010/main" val="16776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Pladsholder til indhold 2"/>
          <p:cNvSpPr>
            <a:spLocks noGrp="1"/>
          </p:cNvSpPr>
          <p:nvPr>
            <p:ph idx="1"/>
          </p:nvPr>
        </p:nvSpPr>
        <p:spPr>
          <a:xfrm>
            <a:off x="323850" y="1485900"/>
            <a:ext cx="8343900" cy="4849813"/>
          </a:xfrm>
        </p:spPr>
        <p:txBody>
          <a:bodyPr/>
          <a:lstStyle/>
          <a:p>
            <a:r>
              <a:rPr lang="da-DK" sz="2800" dirty="0" smtClean="0">
                <a:ea typeface="ＭＳ Ｐゴシック"/>
                <a:cs typeface="ＭＳ Ｐゴシック"/>
              </a:rPr>
              <a:t>Ca. 35000 indbyggere</a:t>
            </a:r>
          </a:p>
          <a:p>
            <a:r>
              <a:rPr lang="da-DK" sz="2800" dirty="0" smtClean="0">
                <a:ea typeface="ＭＳ Ｐゴシック"/>
                <a:cs typeface="ＭＳ Ｐゴシック"/>
              </a:rPr>
              <a:t>Efter strukturændring i 2010 tre skoler med 900 – 1200 elever samt 10. klasse skole med ca. 200.</a:t>
            </a:r>
          </a:p>
          <a:p>
            <a:r>
              <a:rPr lang="da-DK" sz="2800" dirty="0" smtClean="0">
                <a:ea typeface="ＭＳ Ｐゴシック"/>
                <a:cs typeface="ＭＳ Ｐゴシック"/>
              </a:rPr>
              <a:t>Børn med stor mangfoldighed i kulturel baggrund</a:t>
            </a:r>
          </a:p>
          <a:p>
            <a:r>
              <a:rPr lang="da-DK" sz="2800" dirty="0" smtClean="0">
                <a:ea typeface="ＭＳ Ｐゴシック"/>
                <a:cs typeface="ＭＳ Ｐゴシック"/>
              </a:rPr>
              <a:t>Børn med mange forskellige sproglige kompetencer. </a:t>
            </a:r>
          </a:p>
          <a:p>
            <a:endParaRPr lang="da-DK" sz="2800" dirty="0">
              <a:ea typeface="ＭＳ Ｐゴシック"/>
              <a:cs typeface="ＭＳ Ｐゴシック"/>
            </a:endParaRPr>
          </a:p>
          <a:p>
            <a:endParaRPr lang="da-DK" sz="2800" dirty="0" smtClean="0">
              <a:ea typeface="ＭＳ Ｐゴシック"/>
              <a:cs typeface="ＭＳ Ｐゴシック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 smtClean="0"/>
              <a:t>Hvad har vi i Brøndby Kommune?</a:t>
            </a:r>
            <a:endParaRPr lang="da-DK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29200"/>
            <a:ext cx="3764976" cy="112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2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Pladsholder til indhold 2"/>
          <p:cNvSpPr>
            <a:spLocks noGrp="1"/>
          </p:cNvSpPr>
          <p:nvPr>
            <p:ph idx="1"/>
          </p:nvPr>
        </p:nvSpPr>
        <p:spPr>
          <a:xfrm>
            <a:off x="323850" y="1485900"/>
            <a:ext cx="8343900" cy="48498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da-DK" sz="2800" b="1" dirty="0" smtClean="0">
              <a:ea typeface="ＭＳ Ｐゴシック"/>
              <a:cs typeface="ＭＳ Ｐゴシック"/>
            </a:endParaRPr>
          </a:p>
          <a:p>
            <a:pPr marL="0" indent="0">
              <a:buNone/>
            </a:pPr>
            <a:r>
              <a:rPr lang="da-DK" sz="2800" b="1" dirty="0" smtClean="0">
                <a:ea typeface="ＭＳ Ｐゴシック"/>
                <a:cs typeface="ＭＳ Ｐゴシック"/>
              </a:rPr>
              <a:t>Overvejelser:   </a:t>
            </a:r>
          </a:p>
          <a:p>
            <a:pPr marL="0" indent="0">
              <a:buNone/>
            </a:pPr>
            <a:endParaRPr lang="da-DK" sz="2800" b="1" dirty="0">
              <a:ea typeface="ＭＳ Ｐゴシック"/>
              <a:cs typeface="ＭＳ Ｐゴシック"/>
            </a:endParaRPr>
          </a:p>
          <a:p>
            <a:pPr marL="0" indent="0">
              <a:buNone/>
            </a:pPr>
            <a:r>
              <a:rPr lang="da-DK" sz="2800" b="1" dirty="0" smtClean="0">
                <a:ea typeface="ＭＳ Ｐゴシック"/>
                <a:cs typeface="ＭＳ Ｐゴシック"/>
              </a:rPr>
              <a:t>Hvad har børnene brug for?</a:t>
            </a:r>
          </a:p>
          <a:p>
            <a:r>
              <a:rPr lang="da-DK" sz="2800" dirty="0" smtClean="0">
                <a:ea typeface="ＭＳ Ｐゴシック"/>
                <a:cs typeface="ＭＳ Ｐゴシック"/>
              </a:rPr>
              <a:t>Viden om andre lande - Sprogfærdigheder</a:t>
            </a:r>
          </a:p>
          <a:p>
            <a:r>
              <a:rPr lang="da-DK" sz="2800" dirty="0" smtClean="0">
                <a:ea typeface="ＭＳ Ｐゴシック"/>
                <a:cs typeface="ＭＳ Ｐゴシック"/>
              </a:rPr>
              <a:t>IKT kompetencer – Interkulturelle kompetencer</a:t>
            </a:r>
          </a:p>
          <a:p>
            <a:endParaRPr lang="da-DK" sz="2800" dirty="0" smtClean="0">
              <a:ea typeface="ＭＳ Ｐゴシック"/>
              <a:cs typeface="ＭＳ Ｐゴシック"/>
            </a:endParaRPr>
          </a:p>
          <a:p>
            <a:r>
              <a:rPr lang="da-DK" sz="2800" b="1" dirty="0" smtClean="0">
                <a:ea typeface="ＭＳ Ｐゴシック"/>
                <a:cs typeface="ＭＳ Ｐゴシック"/>
              </a:rPr>
              <a:t>Hvad </a:t>
            </a:r>
            <a:r>
              <a:rPr lang="da-DK" sz="2800" b="1" dirty="0">
                <a:ea typeface="ＭＳ Ｐゴシック"/>
                <a:cs typeface="ＭＳ Ｐゴシック"/>
              </a:rPr>
              <a:t>har lærere, ledere m. fl. brug for</a:t>
            </a:r>
            <a:r>
              <a:rPr lang="da-DK" sz="2800" b="1" dirty="0" smtClean="0">
                <a:ea typeface="ＭＳ Ｐゴシック"/>
                <a:cs typeface="ＭＳ Ｐゴシック"/>
              </a:rPr>
              <a:t>?</a:t>
            </a:r>
          </a:p>
          <a:p>
            <a:r>
              <a:rPr lang="da-DK" sz="2800" dirty="0" smtClean="0">
                <a:ea typeface="ＭＳ Ｐゴシック"/>
                <a:cs typeface="ＭＳ Ｐゴシック"/>
              </a:rPr>
              <a:t>Fokus på udvikling af det internationale perspektiv i undervisningen</a:t>
            </a:r>
          </a:p>
          <a:p>
            <a:r>
              <a:rPr lang="da-DK" sz="2800" dirty="0" smtClean="0">
                <a:ea typeface="ＭＳ Ｐゴシック"/>
                <a:cs typeface="ＭＳ Ｐゴシック"/>
              </a:rPr>
              <a:t>Internationale kompetencer - Interkulturelle kompetencer</a:t>
            </a:r>
          </a:p>
          <a:p>
            <a:r>
              <a:rPr lang="da-DK" sz="2800" dirty="0" smtClean="0">
                <a:ea typeface="ＭＳ Ｐゴシック"/>
                <a:cs typeface="ＭＳ Ｐゴシック"/>
              </a:rPr>
              <a:t>Internationalt netværk</a:t>
            </a:r>
            <a:endParaRPr lang="da-DK" sz="2800" dirty="0">
              <a:ea typeface="ＭＳ Ｐゴシック"/>
              <a:cs typeface="ＭＳ Ｐゴシック"/>
            </a:endParaRPr>
          </a:p>
          <a:p>
            <a:endParaRPr lang="da-DK" sz="2800" dirty="0" smtClean="0">
              <a:ea typeface="ＭＳ Ｐゴシック"/>
              <a:cs typeface="ＭＳ Ｐゴシック"/>
            </a:endParaRPr>
          </a:p>
          <a:p>
            <a:endParaRPr lang="da-DK" sz="2800" dirty="0" smtClean="0">
              <a:ea typeface="ＭＳ Ｐゴシック"/>
              <a:cs typeface="ＭＳ Ｐゴシック"/>
            </a:endParaRPr>
          </a:p>
          <a:p>
            <a:pPr marL="0" indent="0">
              <a:buNone/>
            </a:pPr>
            <a:r>
              <a:rPr lang="da-DK" sz="2800" dirty="0" smtClean="0">
                <a:ea typeface="ＭＳ Ｐゴシック"/>
                <a:cs typeface="ＭＳ Ｐゴシック"/>
              </a:rPr>
              <a:t>    </a:t>
            </a:r>
          </a:p>
          <a:p>
            <a:pPr marL="0" indent="0">
              <a:buNone/>
            </a:pPr>
            <a:endParaRPr lang="da-DK" sz="2800" dirty="0" smtClean="0">
              <a:ea typeface="ＭＳ Ｐゴシック"/>
              <a:cs typeface="ＭＳ Ｐゴシック"/>
            </a:endParaRPr>
          </a:p>
          <a:p>
            <a:endParaRPr lang="da-DK" sz="2800" dirty="0" smtClean="0">
              <a:ea typeface="ＭＳ Ｐゴシック"/>
              <a:cs typeface="ＭＳ Ｐゴシック"/>
            </a:endParaRPr>
          </a:p>
          <a:p>
            <a:endParaRPr lang="da-DK" sz="2800" dirty="0">
              <a:ea typeface="ＭＳ Ｐゴシック"/>
              <a:cs typeface="ＭＳ Ｐゴシック"/>
            </a:endParaRPr>
          </a:p>
          <a:p>
            <a:endParaRPr lang="da-DK" sz="2800" dirty="0" smtClean="0">
              <a:ea typeface="ＭＳ Ｐゴシック"/>
              <a:cs typeface="ＭＳ Ｐゴシック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b="1" dirty="0" smtClean="0"/>
              <a:t>Uddannelsesprojekt i internationalisering for lærere og ledere</a:t>
            </a:r>
            <a:endParaRPr lang="da-DK" sz="3600" b="1" dirty="0"/>
          </a:p>
        </p:txBody>
      </p:sp>
    </p:spTree>
    <p:extLst>
      <p:ext uri="{BB962C8B-B14F-4D97-AF65-F5344CB8AC3E}">
        <p14:creationId xmlns:p14="http://schemas.microsoft.com/office/powerpoint/2010/main" val="333786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Pladsholder til indhold 2"/>
          <p:cNvSpPr>
            <a:spLocks noGrp="1"/>
          </p:cNvSpPr>
          <p:nvPr>
            <p:ph idx="1"/>
          </p:nvPr>
        </p:nvSpPr>
        <p:spPr>
          <a:xfrm>
            <a:off x="323850" y="1485900"/>
            <a:ext cx="8343900" cy="48498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da-DK" sz="2800" b="1" dirty="0" smtClean="0">
              <a:ea typeface="ＭＳ Ｐゴシック"/>
              <a:cs typeface="ＭＳ Ｐゴシック"/>
            </a:endParaRPr>
          </a:p>
          <a:p>
            <a:pPr marL="0" indent="0">
              <a:buNone/>
            </a:pPr>
            <a:r>
              <a:rPr lang="da-DK" sz="4600" dirty="0" smtClean="0">
                <a:ea typeface="ＭＳ Ｐゴシック"/>
                <a:cs typeface="ＭＳ Ｐゴシック"/>
              </a:rPr>
              <a:t>Et toårigt videreuddannelsesforløb for lærere og ledere fra Brøndbys 8 skoler</a:t>
            </a:r>
          </a:p>
          <a:p>
            <a:pPr marL="0" indent="0">
              <a:buNone/>
            </a:pPr>
            <a:endParaRPr lang="da-DK" sz="2800" b="1" dirty="0">
              <a:ea typeface="ＭＳ Ｐゴシック"/>
              <a:cs typeface="ＭＳ Ｐゴシック"/>
            </a:endParaRPr>
          </a:p>
          <a:p>
            <a:pPr marL="0" indent="0">
              <a:buNone/>
            </a:pPr>
            <a:r>
              <a:rPr lang="da-DK" sz="4200" dirty="0" smtClean="0">
                <a:ea typeface="ＭＳ Ｐゴシック"/>
                <a:cs typeface="ＭＳ Ｐゴシック"/>
              </a:rPr>
              <a:t>Formål: </a:t>
            </a:r>
          </a:p>
          <a:p>
            <a:pPr marL="0" indent="0">
              <a:buNone/>
            </a:pPr>
            <a:r>
              <a:rPr lang="da-DK" sz="4200" dirty="0" smtClean="0">
                <a:ea typeface="ＭＳ Ｐゴシック"/>
                <a:cs typeface="ＭＳ Ｐゴシック"/>
              </a:rPr>
              <a:t>At fremme det globale </a:t>
            </a:r>
            <a:r>
              <a:rPr lang="da-DK" sz="4200" dirty="0" err="1" smtClean="0">
                <a:ea typeface="ＭＳ Ｐゴシック"/>
                <a:cs typeface="ＭＳ Ｐゴシック"/>
              </a:rPr>
              <a:t>perspetiv</a:t>
            </a:r>
            <a:r>
              <a:rPr lang="da-DK" sz="4200" dirty="0" smtClean="0">
                <a:ea typeface="ＭＳ Ｐゴシック"/>
                <a:cs typeface="ＭＳ Ｐゴシック"/>
              </a:rPr>
              <a:t> i undervisningen</a:t>
            </a:r>
          </a:p>
          <a:p>
            <a:pPr marL="0" indent="0">
              <a:buNone/>
            </a:pPr>
            <a:r>
              <a:rPr lang="da-DK" sz="4200" dirty="0" smtClean="0">
                <a:ea typeface="ＭＳ Ｐゴシック"/>
                <a:cs typeface="ＭＳ Ｐゴシック"/>
              </a:rPr>
              <a:t>At fremme internationalt samarbejde</a:t>
            </a:r>
          </a:p>
          <a:p>
            <a:endParaRPr lang="da-DK" sz="2800" dirty="0" smtClean="0">
              <a:ea typeface="ＭＳ Ｐゴシック"/>
              <a:cs typeface="ＭＳ Ｐゴシック"/>
            </a:endParaRPr>
          </a:p>
          <a:p>
            <a:pPr marL="0" indent="0">
              <a:buNone/>
            </a:pPr>
            <a:endParaRPr lang="da-DK" sz="2800" dirty="0" smtClean="0">
              <a:ea typeface="ＭＳ Ｐゴシック"/>
              <a:cs typeface="ＭＳ Ｐゴシック"/>
            </a:endParaRPr>
          </a:p>
          <a:p>
            <a:endParaRPr lang="da-DK" sz="2800" dirty="0" smtClean="0">
              <a:ea typeface="ＭＳ Ｐゴシック"/>
              <a:cs typeface="ＭＳ Ｐゴシック"/>
            </a:endParaRPr>
          </a:p>
          <a:p>
            <a:pPr marL="0" indent="0">
              <a:buNone/>
            </a:pPr>
            <a:r>
              <a:rPr lang="da-DK" sz="2800" dirty="0" smtClean="0">
                <a:ea typeface="ＭＳ Ｐゴシック"/>
                <a:cs typeface="ＭＳ Ｐゴシック"/>
              </a:rPr>
              <a:t>    </a:t>
            </a:r>
          </a:p>
          <a:p>
            <a:pPr marL="0" indent="0">
              <a:buNone/>
            </a:pPr>
            <a:endParaRPr lang="da-DK" sz="2800" dirty="0" smtClean="0">
              <a:ea typeface="ＭＳ Ｐゴシック"/>
              <a:cs typeface="ＭＳ Ｐゴシック"/>
            </a:endParaRPr>
          </a:p>
          <a:p>
            <a:endParaRPr lang="da-DK" sz="2800" dirty="0" smtClean="0">
              <a:ea typeface="ＭＳ Ｐゴシック"/>
              <a:cs typeface="ＭＳ Ｐゴシック"/>
            </a:endParaRPr>
          </a:p>
          <a:p>
            <a:endParaRPr lang="da-DK" sz="2800" dirty="0">
              <a:ea typeface="ＭＳ Ｐゴシック"/>
              <a:cs typeface="ＭＳ Ｐゴシック"/>
            </a:endParaRPr>
          </a:p>
          <a:p>
            <a:endParaRPr lang="da-DK" sz="2800" dirty="0" smtClean="0">
              <a:ea typeface="ＭＳ Ｐゴシック"/>
              <a:cs typeface="ＭＳ Ｐゴシック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 smtClean="0"/>
              <a:t>Hvad gjorde vi?</a:t>
            </a:r>
            <a:endParaRPr lang="da-DK" sz="3600" b="1" dirty="0"/>
          </a:p>
        </p:txBody>
      </p:sp>
    </p:spTree>
    <p:extLst>
      <p:ext uri="{BB962C8B-B14F-4D97-AF65-F5344CB8AC3E}">
        <p14:creationId xmlns:p14="http://schemas.microsoft.com/office/powerpoint/2010/main" val="41062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Pladsholder til indhold 2"/>
          <p:cNvSpPr>
            <a:spLocks noGrp="1"/>
          </p:cNvSpPr>
          <p:nvPr>
            <p:ph idx="1"/>
          </p:nvPr>
        </p:nvSpPr>
        <p:spPr>
          <a:xfrm>
            <a:off x="323850" y="1485900"/>
            <a:ext cx="8343900" cy="48498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2800" b="1" dirty="0" smtClean="0">
                <a:ea typeface="ＭＳ Ｐゴシック"/>
                <a:cs typeface="ＭＳ Ｐゴシック"/>
              </a:rPr>
              <a:t>    </a:t>
            </a:r>
          </a:p>
          <a:p>
            <a:pPr marL="0" indent="0">
              <a:buNone/>
            </a:pPr>
            <a:r>
              <a:rPr lang="da-DK" sz="2800" b="1" dirty="0" smtClean="0">
                <a:ea typeface="ＭＳ Ｐゴシック"/>
                <a:cs typeface="ＭＳ Ｐゴシック"/>
              </a:rPr>
              <a:t>Første år:</a:t>
            </a:r>
          </a:p>
          <a:p>
            <a:r>
              <a:rPr lang="da-DK" sz="2800" dirty="0" smtClean="0">
                <a:ea typeface="ＭＳ Ｐゴシック"/>
                <a:cs typeface="ＭＳ Ｐゴシック"/>
              </a:rPr>
              <a:t>Fokus på først at klæde deltagerne på</a:t>
            </a:r>
          </a:p>
          <a:p>
            <a:r>
              <a:rPr lang="da-DK" sz="2800" dirty="0" smtClean="0">
                <a:ea typeface="ＭＳ Ｐゴシック"/>
                <a:cs typeface="ＭＳ Ｐゴシック"/>
              </a:rPr>
              <a:t>Fokus på og udvikling af det internationale perspektiv i den almindelige undervisning.</a:t>
            </a:r>
          </a:p>
          <a:p>
            <a:r>
              <a:rPr lang="da-DK" sz="2800" dirty="0" smtClean="0">
                <a:ea typeface="ＭＳ Ｐゴシック"/>
                <a:cs typeface="ＭＳ Ｐゴシック"/>
              </a:rPr>
              <a:t>Start af små internationale aktiviteter på hver skole</a:t>
            </a:r>
          </a:p>
          <a:p>
            <a:pPr marL="0" indent="0">
              <a:buNone/>
            </a:pPr>
            <a:r>
              <a:rPr lang="da-DK" sz="2800" b="1" dirty="0" smtClean="0">
                <a:ea typeface="ＭＳ Ｐゴシック"/>
                <a:cs typeface="ＭＳ Ｐゴシック"/>
              </a:rPr>
              <a:t>Andet år:</a:t>
            </a:r>
          </a:p>
          <a:p>
            <a:r>
              <a:rPr lang="da-DK" sz="2800" dirty="0" smtClean="0">
                <a:ea typeface="ＭＳ Ｐゴシック"/>
                <a:cs typeface="ＭＳ Ｐゴシック"/>
              </a:rPr>
              <a:t>Udarbejdelse af forslag til lokal læseplan</a:t>
            </a:r>
          </a:p>
          <a:p>
            <a:r>
              <a:rPr lang="da-DK" sz="2800" dirty="0" smtClean="0">
                <a:ea typeface="ＭＳ Ｐゴシック"/>
                <a:cs typeface="ＭＳ Ｐゴシック"/>
              </a:rPr>
              <a:t>Udarbejdelse af idékatalog</a:t>
            </a:r>
          </a:p>
          <a:p>
            <a:r>
              <a:rPr lang="da-DK" sz="2800" dirty="0" smtClean="0">
                <a:ea typeface="ＭＳ Ｐゴシック"/>
                <a:cs typeface="ＭＳ Ｐゴシック"/>
              </a:rPr>
              <a:t>Start af internationalt samarbejde på hver skole</a:t>
            </a:r>
          </a:p>
          <a:p>
            <a:endParaRPr lang="da-DK" sz="2800" dirty="0" smtClean="0">
              <a:ea typeface="ＭＳ Ｐゴシック"/>
              <a:cs typeface="ＭＳ Ｐゴシック"/>
            </a:endParaRPr>
          </a:p>
          <a:p>
            <a:pPr marL="0" indent="0">
              <a:buNone/>
            </a:pPr>
            <a:r>
              <a:rPr lang="da-DK" sz="2800" dirty="0" smtClean="0">
                <a:ea typeface="ＭＳ Ｐゴシック"/>
                <a:cs typeface="ＭＳ Ｐゴシック"/>
              </a:rPr>
              <a:t>    </a:t>
            </a:r>
          </a:p>
          <a:p>
            <a:pPr marL="0" indent="0">
              <a:buNone/>
            </a:pPr>
            <a:endParaRPr lang="da-DK" sz="2800" dirty="0" smtClean="0">
              <a:ea typeface="ＭＳ Ｐゴシック"/>
              <a:cs typeface="ＭＳ Ｐゴシック"/>
            </a:endParaRPr>
          </a:p>
          <a:p>
            <a:endParaRPr lang="da-DK" sz="2800" dirty="0" smtClean="0">
              <a:ea typeface="ＭＳ Ｐゴシック"/>
              <a:cs typeface="ＭＳ Ｐゴシック"/>
            </a:endParaRPr>
          </a:p>
          <a:p>
            <a:endParaRPr lang="da-DK" sz="2800" dirty="0">
              <a:ea typeface="ＭＳ Ｐゴシック"/>
              <a:cs typeface="ＭＳ Ｐゴシック"/>
            </a:endParaRPr>
          </a:p>
          <a:p>
            <a:endParaRPr lang="da-DK" sz="2800" dirty="0" smtClean="0">
              <a:ea typeface="ＭＳ Ｐゴシック"/>
              <a:cs typeface="ＭＳ Ｐゴシック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 smtClean="0"/>
              <a:t>Indhold i efteruddannelse</a:t>
            </a:r>
            <a:endParaRPr lang="da-DK" sz="3600" b="1" dirty="0"/>
          </a:p>
        </p:txBody>
      </p:sp>
    </p:spTree>
    <p:extLst>
      <p:ext uri="{BB962C8B-B14F-4D97-AF65-F5344CB8AC3E}">
        <p14:creationId xmlns:p14="http://schemas.microsoft.com/office/powerpoint/2010/main" val="40058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600" dirty="0" smtClean="0"/>
              <a:t>Læseplan for 4. – 6. klasse</a:t>
            </a:r>
            <a:endParaRPr lang="da-DK" sz="3600" dirty="0"/>
          </a:p>
        </p:txBody>
      </p:sp>
      <p:pic>
        <p:nvPicPr>
          <p:cNvPr id="5" name="Pladsholder til billed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b="117"/>
          <a:stretch>
            <a:fillRect/>
          </a:stretch>
        </p:blipFill>
        <p:spPr/>
      </p:pic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a-DK" sz="2400" dirty="0" smtClean="0"/>
              <a:t>Mål og forslag til projektemner.</a:t>
            </a:r>
          </a:p>
          <a:p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40602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Mål 4. – 6. klassetrin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altLang="da-DK" sz="2400" dirty="0" smtClean="0"/>
              <a:t>At eleverne</a:t>
            </a:r>
          </a:p>
          <a:p>
            <a:r>
              <a:rPr lang="da-DK" altLang="da-DK" sz="2400" dirty="0" smtClean="0"/>
              <a:t>Får kendskab til andre lande og til livsvilkår i og uden for Europa</a:t>
            </a:r>
          </a:p>
          <a:p>
            <a:r>
              <a:rPr lang="da-DK" altLang="da-DK" sz="2400" dirty="0" smtClean="0"/>
              <a:t>Får mulighed for udvikling af omverdensforståelse og kulturel indlevelsesevne</a:t>
            </a:r>
          </a:p>
          <a:p>
            <a:r>
              <a:rPr lang="da-DK" altLang="da-DK" sz="2400" dirty="0" smtClean="0"/>
              <a:t>Får kendskab til sprog, kultur og traditioner i engelsksprogede lande</a:t>
            </a:r>
          </a:p>
          <a:p>
            <a:r>
              <a:rPr lang="da-DK" altLang="da-DK" sz="2400" dirty="0" smtClean="0"/>
              <a:t>Lærer at bruge mulighederne for netbaseret kommunikation</a:t>
            </a:r>
          </a:p>
          <a:p>
            <a:r>
              <a:rPr lang="da-DK" altLang="da-DK" sz="2400" dirty="0" smtClean="0"/>
              <a:t>får kendskab til litteratur, musik og kunst fra andre kulturer</a:t>
            </a:r>
          </a:p>
          <a:p>
            <a:r>
              <a:rPr lang="da-DK" altLang="da-DK" sz="2400" dirty="0" smtClean="0"/>
              <a:t>Bliver opmærksomme på den påvirkning fra andre kulturer, de møder i deres hverdag</a:t>
            </a:r>
          </a:p>
          <a:p>
            <a:r>
              <a:rPr lang="da-DK" altLang="da-DK" sz="2400" dirty="0" smtClean="0"/>
              <a:t>Præsenteres for matematik som et internationalt, fælles sprog</a:t>
            </a:r>
          </a:p>
          <a:p>
            <a:r>
              <a:rPr lang="da-DK" altLang="da-DK" sz="2400" dirty="0" smtClean="0"/>
              <a:t>Får kendskab til børns rettigheder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69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767</Words>
  <Application>Microsoft Office PowerPoint</Application>
  <PresentationFormat>On-screen Show (4:3)</PresentationFormat>
  <Paragraphs>140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Kontortema</vt:lpstr>
      <vt:lpstr>Tredje planet fra solen  Internationalisering i Brøndby Kommune og på Brøndby Strand Skole </vt:lpstr>
      <vt:lpstr>Tredje planet fra solen</vt:lpstr>
      <vt:lpstr>Det vil jeg komme ind på</vt:lpstr>
      <vt:lpstr>Hvad har vi i Brøndby Kommune?</vt:lpstr>
      <vt:lpstr>Uddannelsesprojekt i internationalisering for lærere og ledere</vt:lpstr>
      <vt:lpstr>Hvad gjorde vi?</vt:lpstr>
      <vt:lpstr>Indhold i efteruddannelse</vt:lpstr>
      <vt:lpstr>Læseplan for 4. – 6. klasse</vt:lpstr>
      <vt:lpstr>Mål 4. – 6. klassetrin</vt:lpstr>
      <vt:lpstr>Projektemner 4. -6. kl.</vt:lpstr>
      <vt:lpstr>Mål 7. – 9. klassetrin</vt:lpstr>
      <vt:lpstr>Idékatalog til internationalisering</vt:lpstr>
      <vt:lpstr>Hvordan er det så gået med internationaliseringen i Brøndby?</vt:lpstr>
      <vt:lpstr>Brøndby Strand Skole som eksempel</vt:lpstr>
      <vt:lpstr>Internationalisering som skolens profil på Brøndby Strand Skole </vt:lpstr>
      <vt:lpstr>Rødder og fællesskab</vt:lpstr>
    </vt:vector>
  </TitlesOfParts>
  <Company>Brøndby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Camilla Poulsen</dc:creator>
  <cp:lastModifiedBy>Anne Line Leavy</cp:lastModifiedBy>
  <cp:revision>50</cp:revision>
  <cp:lastPrinted>2013-11-04T18:25:51Z</cp:lastPrinted>
  <dcterms:created xsi:type="dcterms:W3CDTF">2013-11-05T20:17:17Z</dcterms:created>
  <dcterms:modified xsi:type="dcterms:W3CDTF">2013-11-06T08:49:34Z</dcterms:modified>
</cp:coreProperties>
</file>